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theme/theme1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4"/>
  </p:notesMasterIdLst>
  <p:handoutMasterIdLst>
    <p:handoutMasterId r:id="rId55"/>
  </p:handoutMasterIdLst>
  <p:sldIdLst>
    <p:sldId id="270" r:id="rId17"/>
    <p:sldId id="575" r:id="rId18"/>
    <p:sldId id="262" r:id="rId19"/>
    <p:sldId id="3053" r:id="rId20"/>
    <p:sldId id="3048" r:id="rId21"/>
    <p:sldId id="581" r:id="rId22"/>
    <p:sldId id="3042" r:id="rId23"/>
    <p:sldId id="3033" r:id="rId24"/>
    <p:sldId id="3055" r:id="rId25"/>
    <p:sldId id="3056" r:id="rId26"/>
    <p:sldId id="3019" r:id="rId27"/>
    <p:sldId id="3162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2986" r:id="rId41"/>
    <p:sldId id="577" r:id="rId42"/>
    <p:sldId id="3159" r:id="rId43"/>
    <p:sldId id="3161" r:id="rId44"/>
    <p:sldId id="3043" r:id="rId45"/>
    <p:sldId id="3050" r:id="rId46"/>
    <p:sldId id="265" r:id="rId47"/>
    <p:sldId id="3160" r:id="rId48"/>
    <p:sldId id="260" r:id="rId49"/>
    <p:sldId id="3051" r:id="rId50"/>
    <p:sldId id="266" r:id="rId51"/>
    <p:sldId id="3044" r:id="rId52"/>
    <p:sldId id="267" r:id="rId5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84" autoAdjust="0"/>
    <p:restoredTop sz="92240" autoAdjust="0"/>
  </p:normalViewPr>
  <p:slideViewPr>
    <p:cSldViewPr snapToGrid="0" snapToObjects="1">
      <p:cViewPr>
        <p:scale>
          <a:sx n="97" d="100"/>
          <a:sy n="97" d="100"/>
        </p:scale>
        <p:origin x="768" y="872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tableStyles" Target="tableStyle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402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66015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37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2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8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PtCpyBPNI?t=66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&#20559;&#24207;&#20851;&#31995;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7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hyperlink" Target="https://www.youtube.com/watch?v=vHHBptK2RUo&amp;t=382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973036" y="223075"/>
            <a:ext cx="10341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箭头（有向关系）的万用性：所有连续与离散系统现象均可用“箭头”表述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951" y="1409568"/>
            <a:ext cx="2584539" cy="18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9"/>
            <a:ext cx="1749587" cy="177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6" y="1425579"/>
            <a:ext cx="4324196" cy="167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21" y="1398373"/>
            <a:ext cx="2312911" cy="17749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973036" y="3436858"/>
            <a:ext cx="5530014" cy="2547254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7251090" y="3436858"/>
            <a:ext cx="4354774" cy="2878191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11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万用的可执行语言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：偏序集（格）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0D591-7EAA-0E43-9BFB-1A335F9919EC}"/>
              </a:ext>
            </a:extLst>
          </p:cNvPr>
          <p:cNvSpPr txBox="1"/>
          <p:nvPr/>
        </p:nvSpPr>
        <p:spPr>
          <a:xfrm>
            <a:off x="7105172" y="6309266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本视频的第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666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秒开始到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1080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2693C-B113-9247-82C5-C41CB9B51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2939840" y="1804771"/>
            <a:ext cx="2074284" cy="1884709"/>
          </a:xfrm>
          <a:prstGeom prst="rect">
            <a:avLst/>
          </a:prstGeom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43E2378-B42C-904A-B633-CFB0F22CCB37}"/>
              </a:ext>
            </a:extLst>
          </p:cNvPr>
          <p:cNvGrpSpPr/>
          <p:nvPr/>
        </p:nvGrpSpPr>
        <p:grpSpPr>
          <a:xfrm>
            <a:off x="5505015" y="1341035"/>
            <a:ext cx="6484941" cy="4650080"/>
            <a:chOff x="5182026" y="1322615"/>
            <a:chExt cx="6484941" cy="4650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65B331-A2F6-654E-9046-A52F5A6BA873}"/>
                </a:ext>
              </a:extLst>
            </p:cNvPr>
            <p:cNvGrpSpPr/>
            <p:nvPr/>
          </p:nvGrpSpPr>
          <p:grpSpPr>
            <a:xfrm>
              <a:off x="5182026" y="1322615"/>
              <a:ext cx="6484941" cy="4650080"/>
              <a:chOff x="5182026" y="1322615"/>
              <a:chExt cx="6484941" cy="4650080"/>
            </a:xfrm>
          </p:grpSpPr>
          <p:pic>
            <p:nvPicPr>
              <p:cNvPr id="20" name="Picture 19">
                <a:hlinkClick r:id="rId3"/>
                <a:extLst>
                  <a:ext uri="{FF2B5EF4-FFF2-40B4-BE49-F238E27FC236}">
                    <a16:creationId xmlns:a16="http://schemas.microsoft.com/office/drawing/2014/main" id="{589693A6-0F98-D249-A178-0320A3224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2026" y="1322615"/>
                <a:ext cx="6484941" cy="4650080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3F657F1-406D-BD4C-A4F2-F1FE16C7F84D}"/>
                  </a:ext>
                </a:extLst>
              </p:cNvPr>
              <p:cNvSpPr/>
              <p:nvPr/>
            </p:nvSpPr>
            <p:spPr>
              <a:xfrm>
                <a:off x="7249887" y="2563586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C3C17B5-3DBD-AA4E-BE6C-1A07133B5227}"/>
                  </a:ext>
                </a:extLst>
              </p:cNvPr>
              <p:cNvSpPr/>
              <p:nvPr/>
            </p:nvSpPr>
            <p:spPr>
              <a:xfrm>
                <a:off x="9286977" y="2585358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9A33049-02F9-D04E-8F33-6EE8E068A1A1}"/>
                  </a:ext>
                </a:extLst>
              </p:cNvPr>
              <p:cNvSpPr/>
              <p:nvPr/>
            </p:nvSpPr>
            <p:spPr>
              <a:xfrm>
                <a:off x="8146554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A4868C3-BACB-4945-AD7E-5B4EA9668A58}"/>
                  </a:ext>
                </a:extLst>
              </p:cNvPr>
              <p:cNvSpPr/>
              <p:nvPr/>
            </p:nvSpPr>
            <p:spPr>
              <a:xfrm>
                <a:off x="9286977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13E772-4A2D-D94E-AE9C-DD7DED0C1DD3}"/>
                  </a:ext>
                </a:extLst>
              </p:cNvPr>
              <p:cNvSpPr/>
              <p:nvPr/>
            </p:nvSpPr>
            <p:spPr>
              <a:xfrm>
                <a:off x="7718031" y="37980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339604C-9F6A-414B-A1D8-A9403A41DE50}"/>
                  </a:ext>
                </a:extLst>
              </p:cNvPr>
              <p:cNvSpPr/>
              <p:nvPr/>
            </p:nvSpPr>
            <p:spPr>
              <a:xfrm>
                <a:off x="6806209" y="3785722"/>
                <a:ext cx="655947" cy="3671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8D607-74A6-EB45-8775-099EC57BF57C}"/>
                </a:ext>
              </a:extLst>
            </p:cNvPr>
            <p:cNvSpPr txBox="1"/>
            <p:nvPr/>
          </p:nvSpPr>
          <p:spPr>
            <a:xfrm>
              <a:off x="8094991" y="22109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字符取代法则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176E79-6BC0-9746-8035-ACC2B6E089A6}"/>
                </a:ext>
              </a:extLst>
            </p:cNvPr>
            <p:cNvSpPr txBox="1"/>
            <p:nvPr/>
          </p:nvSpPr>
          <p:spPr>
            <a:xfrm>
              <a:off x="8090988" y="281985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变量取代法则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55A70B-D051-7E44-80F3-98B8E813CCE9}"/>
                </a:ext>
              </a:extLst>
            </p:cNvPr>
            <p:cNvSpPr txBox="1"/>
            <p:nvPr/>
          </p:nvSpPr>
          <p:spPr>
            <a:xfrm>
              <a:off x="8146554" y="354330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函数命名法则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C7A8698-4606-634C-9FD2-C040145543C9}"/>
              </a:ext>
            </a:extLst>
          </p:cNvPr>
          <p:cNvGrpSpPr/>
          <p:nvPr/>
        </p:nvGrpSpPr>
        <p:grpSpPr>
          <a:xfrm>
            <a:off x="415763" y="4720650"/>
            <a:ext cx="4649871" cy="1485463"/>
            <a:chOff x="526508" y="4428417"/>
            <a:chExt cx="4649871" cy="14854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9A5682-BCAC-274B-A75C-0DAB5440C027}"/>
                </a:ext>
              </a:extLst>
            </p:cNvPr>
            <p:cNvGrpSpPr/>
            <p:nvPr/>
          </p:nvGrpSpPr>
          <p:grpSpPr>
            <a:xfrm>
              <a:off x="526508" y="4428417"/>
              <a:ext cx="4649871" cy="1485463"/>
              <a:chOff x="1929239" y="3028862"/>
              <a:chExt cx="4649871" cy="1485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746CEA-E7F6-E94F-9E54-E3BC33982415}"/>
                  </a:ext>
                </a:extLst>
              </p:cNvPr>
              <p:cNvSpPr/>
              <p:nvPr/>
            </p:nvSpPr>
            <p:spPr>
              <a:xfrm>
                <a:off x="1929239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3CB3E2-981E-4445-8CE5-ADF6DA9152ED}"/>
                  </a:ext>
                </a:extLst>
              </p:cNvPr>
              <p:cNvSpPr/>
              <p:nvPr/>
            </p:nvSpPr>
            <p:spPr>
              <a:xfrm>
                <a:off x="6147433" y="3028862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8E14132-7754-8A46-AF98-D8A2CF167797}"/>
                  </a:ext>
                </a:extLst>
              </p:cNvPr>
              <p:cNvSpPr/>
              <p:nvPr/>
            </p:nvSpPr>
            <p:spPr>
              <a:xfrm>
                <a:off x="2594572" y="3069549"/>
                <a:ext cx="3155770" cy="3026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原函数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（保留字）</a:t>
                </a:r>
                <a:endParaRPr lang="en-TW" sz="1600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0172D8D-F11B-1348-BD97-5EDCB52220E1}"/>
                  </a:ext>
                </a:extLst>
              </p:cNvPr>
              <p:cNvSpPr/>
              <p:nvPr/>
            </p:nvSpPr>
            <p:spPr>
              <a:xfrm>
                <a:off x="2563059" y="3512509"/>
                <a:ext cx="1611974" cy="280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C3ED29F-7651-2A40-919D-A812DB640C50}"/>
                  </a:ext>
                </a:extLst>
              </p:cNvPr>
              <p:cNvSpPr/>
              <p:nvPr/>
            </p:nvSpPr>
            <p:spPr>
              <a:xfrm>
                <a:off x="4390545" y="3512509"/>
                <a:ext cx="1359797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y.(…y…)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78083DB-CA43-0B41-9E3A-64309FCF767E}"/>
                  </a:ext>
                </a:extLst>
              </p:cNvPr>
              <p:cNvCxnSpPr>
                <a:cxnSpLocks/>
                <a:stCxn id="34" idx="7"/>
                <a:endCxn id="37" idx="1"/>
              </p:cNvCxnSpPr>
              <p:nvPr/>
            </p:nvCxnSpPr>
            <p:spPr>
              <a:xfrm flipV="1">
                <a:off x="2257044" y="3652795"/>
                <a:ext cx="306015" cy="189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0C224FD-6647-EE4F-AE39-436CDF7562E2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2121263" y="3220886"/>
                <a:ext cx="473309" cy="565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D72DE6-45F1-1E41-B64D-077F43202D3F}"/>
                  </a:ext>
                </a:extLst>
              </p:cNvPr>
              <p:cNvCxnSpPr>
                <a:cxnSpLocks/>
                <a:stCxn id="36" idx="3"/>
                <a:endCxn id="58" idx="2"/>
              </p:cNvCxnSpPr>
              <p:nvPr/>
            </p:nvCxnSpPr>
            <p:spPr>
              <a:xfrm>
                <a:off x="5750342" y="3220886"/>
                <a:ext cx="3970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20B20B5-A25A-554D-AC40-CA19AA61DEA0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 flipV="1">
                <a:off x="4175033" y="3645097"/>
                <a:ext cx="215512" cy="7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99423D0-5E8F-5946-82BE-1074CB438F5A}"/>
                  </a:ext>
                </a:extLst>
              </p:cNvPr>
              <p:cNvCxnSpPr>
                <a:cxnSpLocks/>
                <a:stCxn id="38" idx="3"/>
                <a:endCxn id="51" idx="1"/>
              </p:cNvCxnSpPr>
              <p:nvPr/>
            </p:nvCxnSpPr>
            <p:spPr>
              <a:xfrm>
                <a:off x="5750342" y="3645097"/>
                <a:ext cx="500963" cy="197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0BC17E0-A825-AA4C-B34E-E36D1469D5C4}"/>
                  </a:ext>
                </a:extLst>
              </p:cNvPr>
              <p:cNvSpPr/>
              <p:nvPr/>
            </p:nvSpPr>
            <p:spPr>
              <a:xfrm>
                <a:off x="4390545" y="3852517"/>
                <a:ext cx="1341641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(…T…)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10414D0-17F1-7546-B89C-8AF95BD4FF08}"/>
                  </a:ext>
                </a:extLst>
              </p:cNvPr>
              <p:cNvSpPr/>
              <p:nvPr/>
            </p:nvSpPr>
            <p:spPr>
              <a:xfrm>
                <a:off x="2563060" y="4249725"/>
                <a:ext cx="1611973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((持续迭代))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4A8391-82A7-BB4F-88DE-332514C4564A}"/>
                  </a:ext>
                </a:extLst>
              </p:cNvPr>
              <p:cNvSpPr/>
              <p:nvPr/>
            </p:nvSpPr>
            <p:spPr>
              <a:xfrm>
                <a:off x="2544904" y="3849344"/>
                <a:ext cx="1630129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x.(…x…)(T)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AA0089-34DA-BE48-BFD3-3EBBADE4028D}"/>
                  </a:ext>
                </a:extLst>
              </p:cNvPr>
              <p:cNvCxnSpPr>
                <a:cxnSpLocks/>
                <a:stCxn id="48" idx="3"/>
                <a:endCxn id="45" idx="1"/>
              </p:cNvCxnSpPr>
              <p:nvPr/>
            </p:nvCxnSpPr>
            <p:spPr>
              <a:xfrm>
                <a:off x="4175033" y="3981644"/>
                <a:ext cx="215512" cy="3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ADA9905-4323-A64E-918F-80E4D5A55D90}"/>
                  </a:ext>
                </a:extLst>
              </p:cNvPr>
              <p:cNvCxnSpPr>
                <a:cxnSpLocks/>
                <a:stCxn id="45" idx="3"/>
                <a:endCxn id="51" idx="2"/>
              </p:cNvCxnSpPr>
              <p:nvPr/>
            </p:nvCxnSpPr>
            <p:spPr>
              <a:xfrm flipV="1">
                <a:off x="5732186" y="3978163"/>
                <a:ext cx="462876" cy="6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2EC596F-518E-B748-823C-86D825B859D7}"/>
                  </a:ext>
                </a:extLst>
              </p:cNvPr>
              <p:cNvSpPr/>
              <p:nvPr/>
            </p:nvSpPr>
            <p:spPr>
              <a:xfrm>
                <a:off x="6195062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B4EB2C6-DA69-154A-9DBD-1B12CC6C50B0}"/>
                  </a:ext>
                </a:extLst>
              </p:cNvPr>
              <p:cNvCxnSpPr>
                <a:cxnSpLocks/>
                <a:stCxn id="56" idx="3"/>
                <a:endCxn id="130" idx="1"/>
              </p:cNvCxnSpPr>
              <p:nvPr/>
            </p:nvCxnSpPr>
            <p:spPr>
              <a:xfrm flipV="1">
                <a:off x="4175033" y="4377812"/>
                <a:ext cx="215512" cy="4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FF0D15-5A16-2341-A273-21922E6BC6EE}"/>
                  </a:ext>
                </a:extLst>
              </p:cNvPr>
              <p:cNvCxnSpPr>
                <a:cxnSpLocks/>
                <a:stCxn id="34" idx="6"/>
                <a:endCxn id="48" idx="1"/>
              </p:cNvCxnSpPr>
              <p:nvPr/>
            </p:nvCxnSpPr>
            <p:spPr>
              <a:xfrm>
                <a:off x="2313287" y="3978163"/>
                <a:ext cx="231617" cy="3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5C341DA-5767-6A4C-8068-504AC1595724}"/>
                  </a:ext>
                </a:extLst>
              </p:cNvPr>
              <p:cNvCxnSpPr>
                <a:cxnSpLocks/>
                <a:stCxn id="34" idx="5"/>
                <a:endCxn id="56" idx="1"/>
              </p:cNvCxnSpPr>
              <p:nvPr/>
            </p:nvCxnSpPr>
            <p:spPr>
              <a:xfrm>
                <a:off x="2257044" y="4113944"/>
                <a:ext cx="306016" cy="268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55442278-F577-934A-A69B-F16C09325346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H="1">
                <a:off x="1929239" y="3978163"/>
                <a:ext cx="4649871" cy="12700"/>
              </a:xfrm>
              <a:prstGeom prst="bentConnector5">
                <a:avLst>
                  <a:gd name="adj1" fmla="val -4916"/>
                  <a:gd name="adj2" fmla="val 6140575"/>
                  <a:gd name="adj3" fmla="val 10491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4FCE3D-911C-E94D-B6FC-658A602CCE7A}"/>
                </a:ext>
              </a:extLst>
            </p:cNvPr>
            <p:cNvSpPr/>
            <p:nvPr/>
          </p:nvSpPr>
          <p:spPr>
            <a:xfrm>
              <a:off x="4854744" y="4533256"/>
              <a:ext cx="162848" cy="170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A45F5DA-248A-4041-8B73-ABFDCC2AFFC1}"/>
              </a:ext>
            </a:extLst>
          </p:cNvPr>
          <p:cNvSpPr txBox="1"/>
          <p:nvPr/>
        </p:nvSpPr>
        <p:spPr>
          <a:xfrm>
            <a:off x="968609" y="42797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所有可计算函数皆为偏序集的特例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7B3E941-44AC-5240-93A5-04F83D4D1AD1}"/>
              </a:ext>
            </a:extLst>
          </p:cNvPr>
          <p:cNvSpPr txBox="1"/>
          <p:nvPr/>
        </p:nvSpPr>
        <p:spPr>
          <a:xfrm>
            <a:off x="1799465" y="9700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格为偏序集的特例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1F8C3A2-4799-D245-89EE-8B8908107D1B}"/>
              </a:ext>
            </a:extLst>
          </p:cNvPr>
          <p:cNvSpPr txBox="1"/>
          <p:nvPr/>
        </p:nvSpPr>
        <p:spPr>
          <a:xfrm>
            <a:off x="3167986" y="1391267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Top (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741EE7-159E-BF4B-9609-19A8B0B72C2B}"/>
              </a:ext>
            </a:extLst>
          </p:cNvPr>
          <p:cNvSpPr txBox="1"/>
          <p:nvPr/>
        </p:nvSpPr>
        <p:spPr>
          <a:xfrm>
            <a:off x="2984955" y="3721879"/>
            <a:ext cx="195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Bottom (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4871FE-07ED-6246-9E60-AA41D38B87FF}"/>
              </a:ext>
            </a:extLst>
          </p:cNvPr>
          <p:cNvSpPr txBox="1"/>
          <p:nvPr/>
        </p:nvSpPr>
        <p:spPr>
          <a:xfrm>
            <a:off x="4575543" y="43717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7235AC-6D08-CC45-A4EA-502D8CFB1586}"/>
              </a:ext>
            </a:extLst>
          </p:cNvPr>
          <p:cNvSpPr/>
          <p:nvPr/>
        </p:nvSpPr>
        <p:spPr>
          <a:xfrm>
            <a:off x="2877069" y="5933086"/>
            <a:ext cx="1359797" cy="273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(持续迭代)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2A85D83-7DD0-9E48-AA81-E6743D0A29EA}"/>
              </a:ext>
            </a:extLst>
          </p:cNvPr>
          <p:cNvCxnSpPr>
            <a:cxnSpLocks/>
            <a:stCxn id="130" idx="3"/>
            <a:endCxn id="51" idx="3"/>
          </p:cNvCxnSpPr>
          <p:nvPr/>
        </p:nvCxnSpPr>
        <p:spPr>
          <a:xfrm flipV="1">
            <a:off x="4236866" y="5805732"/>
            <a:ext cx="500963" cy="26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90">
            <a:extLst>
              <a:ext uri="{FF2B5EF4-FFF2-40B4-BE49-F238E27FC236}">
                <a16:creationId xmlns:a16="http://schemas.microsoft.com/office/drawing/2014/main" id="{A6CCFF78-2F6D-E041-BC15-583270AF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11558"/>
              </p:ext>
            </p:extLst>
          </p:nvPr>
        </p:nvGraphicFramePr>
        <p:xfrm>
          <a:off x="172311" y="1541377"/>
          <a:ext cx="2622094" cy="240238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1047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1311047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偏序集的代数特性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英文专有名词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数据名称为类型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系统抽象化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系统具象化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性(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4505"/>
              </p:ext>
            </p:extLst>
          </p:nvPr>
        </p:nvGraphicFramePr>
        <p:xfrm>
          <a:off x="412761" y="2332652"/>
          <a:ext cx="11511879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7293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“Named” 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键值域的代数化运算规则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140426" y="4461773"/>
            <a:ext cx="1792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Domain-Specific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键值域语义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393622" y="2985378"/>
            <a:ext cx="1167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</a:rPr>
              <a:t>Possibility 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Space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165158" y="4168709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368833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983998" y="2972899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，体现一种横跨所有抽象系统的对称性。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58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偏序集的代数特性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</a:t>
            </a:r>
            <a:r>
              <a:rPr lang="zh-TW" alt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偏序关系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1068791" y="3334429"/>
            <a:ext cx="10804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可靠性：代数化模型的命名空间，先天性地保证所有生成元素的集合封闭性，因此可靠。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精确性：跨领域的数据模型，可基于偏序关系的结构顺序，比对模型的优劣性。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可终止：偏序集所标示的子空间，可根据应用需求设定假设与断言，控制计算的可终止性。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2084455" y="1569190"/>
            <a:ext cx="8698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利用</a:t>
            </a:r>
            <a:r>
              <a:rPr lang="zh-CN" altLang="en-US" sz="4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的代数封闭性：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联通跨领域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的语义模型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50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连续集成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，帮助印尼这个疆域辽阔并文化多元的国家，通过统一的可计算系统元语言，提供所有参与者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超越登天塔的诅咒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BF67E-3EC2-AE49-8510-585C644B813C}"/>
              </a:ext>
            </a:extLst>
          </p:cNvPr>
          <p:cNvSpPr txBox="1"/>
          <p:nvPr/>
        </p:nvSpPr>
        <p:spPr>
          <a:xfrm>
            <a:off x="579802" y="6092042"/>
            <a:ext cx="67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鸣谢: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Koo, Michael Xia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等人对此文稿所提供的编辑意见</a:t>
            </a:r>
            <a:endParaRPr kumimoji="1" lang="en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7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427113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226118" y="6326213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539999" y="2824332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9580975" y="40184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31522</TotalTime>
  <Words>3667</Words>
  <Application>Microsoft Macintosh PowerPoint</Application>
  <PresentationFormat>Custom</PresentationFormat>
  <Paragraphs>499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37</vt:i4>
      </vt:variant>
    </vt:vector>
  </HeadingPairs>
  <TitlesOfParts>
    <vt:vector size="69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万用的可执行语言：偏序集（格）的代数封闭性</vt:lpstr>
      <vt:lpstr>以光速为界的决策影响力空间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“Named” Property Domain Specification： 键值域的代数化运算规则</vt:lpstr>
      <vt:lpstr>函数与多项式的代数化运算均可根据箭头的追踪完成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体现跨领域和多层级的系统代数工具实现（2005年）</vt:lpstr>
      <vt:lpstr>可表函子 wikipedia: Representable Functor</vt:lpstr>
      <vt:lpstr>偏序集的代数特性 wikipedia: 偏序关系</vt:lpstr>
      <vt:lpstr>系统代数AoS的应用案例：</vt:lpstr>
      <vt:lpstr>系统代数（AoS）的研究成果： （代数化表述并论证局部系统与系统整体的决策关系）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2685</cp:revision>
  <dcterms:created xsi:type="dcterms:W3CDTF">2019-11-04T08:46:32Z</dcterms:created>
  <dcterms:modified xsi:type="dcterms:W3CDTF">2021-10-25T03:29:26Z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